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7" r:id="rId3"/>
    <p:sldId id="293" r:id="rId4"/>
    <p:sldId id="296" r:id="rId5"/>
    <p:sldId id="299" r:id="rId6"/>
    <p:sldId id="300" r:id="rId7"/>
    <p:sldId id="289" r:id="rId8"/>
    <p:sldId id="302" r:id="rId9"/>
    <p:sldId id="259" r:id="rId10"/>
    <p:sldId id="304" r:id="rId11"/>
    <p:sldId id="307" r:id="rId12"/>
    <p:sldId id="290" r:id="rId13"/>
    <p:sldId id="309" r:id="rId14"/>
    <p:sldId id="310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FA0"/>
    <a:srgbClr val="199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A96D6-3676-42D3-ACCE-84C9BD17F8B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67209-F336-47FD-86CC-855CF5C1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4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96" charset="-128"/>
              </a:defRPr>
            </a:lvl9pPr>
          </a:lstStyle>
          <a:p>
            <a:fld id="{DE5269CA-E33E-4D21-90ED-06362DF877BE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1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1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61519-965E-4CCE-AF7A-E616EBCCEF78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C30C34-4916-497D-895A-94897DD3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Clr>
                <a:srgbClr val="199ADB"/>
              </a:buClr>
              <a:buSzPct val="60000"/>
              <a:buFont typeface="Arial" panose="020B0604020202020204" pitchFamily="34" charset="0"/>
              <a:buChar char="►"/>
              <a:defRPr/>
            </a:lvl2pPr>
            <a:lvl3pPr marL="1143000" indent="-228600">
              <a:buSzPct val="150000"/>
              <a:buFont typeface="Arial" panose="020B060402020202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-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4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2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99F8-29F1-4D13-98EE-F452494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A759-F8B5-48C2-A75F-629331466F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99F8-29F1-4D13-98EE-F452494F9DF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438900"/>
            <a:ext cx="2743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0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rgbClr val="199ADB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99ADB"/>
        </a:buClr>
        <a:buSzPct val="70000"/>
        <a:buFont typeface="Arial" panose="020B0604020202020204" pitchFamily="34" charset="0"/>
        <a:buChar char="►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99ADB"/>
        </a:buClr>
        <a:buSzPct val="115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99ADB"/>
        </a:buClr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774825"/>
          </a:xfrm>
        </p:spPr>
        <p:txBody>
          <a:bodyPr>
            <a:normAutofit fontScale="90000"/>
          </a:bodyPr>
          <a:lstStyle/>
          <a:p>
            <a:r>
              <a:rPr lang="en-US" sz="4200" b="0" dirty="0" smtClean="0"/>
              <a:t/>
            </a:r>
            <a:br>
              <a:rPr lang="en-US" sz="4200" b="0" dirty="0" smtClean="0"/>
            </a:br>
            <a:r>
              <a:rPr lang="en-US" sz="4200" b="0" dirty="0" smtClean="0"/>
              <a:t>How to Reduce Harassment in the Workplace?  Questions Employers Should Pose</a:t>
            </a:r>
            <a:r>
              <a:rPr lang="en-US" dirty="0"/>
              <a:t/>
            </a:r>
            <a:br>
              <a:rPr lang="en-US" dirty="0"/>
            </a:br>
            <a:endParaRPr lang="en-US" b="0" i="0" u="none" strike="noStrike" baseline="0" dirty="0" smtClean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/>
          <a:p>
            <a:r>
              <a:rPr lang="en-US" dirty="0" smtClean="0"/>
              <a:t>Tim K. Garrett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1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486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7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Training – Merely Litigation Risk Avoidance? (cont’d)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Barney Fife or Andy Taylor?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C:\Users\heroda\AppData\Local\Microsoft\Windows\Temporary Internet Files\Content.Outlook\1DDFXZ89\The-Andy-Griffith-S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429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1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Training – Merely Litigation Risk Avoidance? (cont’d)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2672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Barney Fife or Andy Taylor?</a:t>
            </a:r>
          </a:p>
          <a:p>
            <a:pPr lvl="2"/>
            <a:r>
              <a:rPr lang="en-US" dirty="0"/>
              <a:t>Rules are </a:t>
            </a:r>
            <a:r>
              <a:rPr lang="en-US" dirty="0" smtClean="0"/>
              <a:t>primary (Barney)</a:t>
            </a:r>
            <a:endParaRPr lang="en-US" dirty="0"/>
          </a:p>
          <a:p>
            <a:pPr lvl="2"/>
            <a:r>
              <a:rPr lang="en-US" dirty="0"/>
              <a:t>Relationships are </a:t>
            </a:r>
            <a:r>
              <a:rPr lang="en-US" dirty="0" smtClean="0"/>
              <a:t>primary (Andy)</a:t>
            </a:r>
          </a:p>
          <a:p>
            <a:pPr lvl="1"/>
            <a:r>
              <a:rPr lang="en-US" dirty="0"/>
              <a:t>What relationships do the rules really serve?  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/>
              <a:t>can be scary but also </a:t>
            </a:r>
            <a:r>
              <a:rPr lang="en-US" dirty="0" smtClean="0"/>
              <a:t>transforming</a:t>
            </a:r>
          </a:p>
          <a:p>
            <a:pPr lvl="1"/>
            <a:r>
              <a:rPr lang="en-US" dirty="0" smtClean="0"/>
              <a:t>Leads to a </a:t>
            </a:r>
            <a:r>
              <a:rPr lang="en-US" dirty="0"/>
              <a:t>more fundamental question:  What is our work really for?  Is my work only for me?  </a:t>
            </a:r>
          </a:p>
          <a:p>
            <a:pPr lvl="2"/>
            <a:r>
              <a:rPr lang="en-US" dirty="0" smtClean="0"/>
              <a:t>If Company </a:t>
            </a:r>
            <a:r>
              <a:rPr lang="en-US" dirty="0"/>
              <a:t>message is </a:t>
            </a:r>
            <a:r>
              <a:rPr lang="en-US" dirty="0" smtClean="0"/>
              <a:t>do </a:t>
            </a:r>
            <a:r>
              <a:rPr lang="en-US" dirty="0"/>
              <a:t>this for </a:t>
            </a:r>
            <a:r>
              <a:rPr lang="en-US" dirty="0" smtClean="0"/>
              <a:t>Company’s </a:t>
            </a:r>
            <a:r>
              <a:rPr lang="en-US" dirty="0"/>
              <a:t>“bottom line,” then such selfish view is promoted, not rebutted.  </a:t>
            </a:r>
            <a:endParaRPr lang="en-US" dirty="0" smtClean="0"/>
          </a:p>
          <a:p>
            <a:pPr lvl="2"/>
            <a:r>
              <a:rPr lang="en-US" dirty="0" smtClean="0"/>
              <a:t>Can we have a workplace that recovers </a:t>
            </a:r>
            <a:r>
              <a:rPr lang="en-US" dirty="0"/>
              <a:t>the idea that human work is not </a:t>
            </a:r>
            <a:r>
              <a:rPr lang="en-US" dirty="0" smtClean="0"/>
              <a:t>merely a </a:t>
            </a:r>
            <a:r>
              <a:rPr lang="en-US" dirty="0"/>
              <a:t>job but a </a:t>
            </a:r>
            <a:r>
              <a:rPr lang="en-US" dirty="0" smtClean="0"/>
              <a:t>calling</a:t>
            </a:r>
          </a:p>
          <a:p>
            <a:pPr lvl="2"/>
            <a:r>
              <a:rPr lang="en-US" dirty="0" smtClean="0"/>
              <a:t>Not merely </a:t>
            </a:r>
            <a:r>
              <a:rPr lang="en-US" dirty="0"/>
              <a:t>about my own advancement but also about the good of the </a:t>
            </a:r>
            <a:r>
              <a:rPr lang="en-US" dirty="0" smtClean="0"/>
              <a:t>community in which I serve</a:t>
            </a:r>
          </a:p>
          <a:p>
            <a:pPr lvl="2"/>
            <a:r>
              <a:rPr lang="en-US" dirty="0" smtClean="0"/>
              <a:t>Leads to strong “other-mindedness” in our work</a:t>
            </a:r>
          </a:p>
          <a:p>
            <a:pPr lvl="2"/>
            <a:r>
              <a:rPr lang="en-US" dirty="0" smtClean="0"/>
              <a:t>Dr. Martin Luther King, Jr.:  “Life’s most urgent and persistent question is ‘What are you doing for others?’”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5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 my employees perceive this tone “at the top”?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This transformation process can only be accomplished if there is commitment from the very top of the organization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Drug testing policy example 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individual is the greatest contributor to the type of workplace she would want to work </a:t>
            </a:r>
            <a:r>
              <a:rPr lang="en-US" dirty="0" smtClean="0"/>
              <a:t>in</a:t>
            </a:r>
          </a:p>
          <a:p>
            <a:pPr lvl="2"/>
            <a:r>
              <a:rPr lang="en-US" dirty="0" smtClean="0"/>
              <a:t>And the </a:t>
            </a:r>
            <a:r>
              <a:rPr lang="en-US" dirty="0"/>
              <a:t>most influential </a:t>
            </a:r>
            <a:endParaRPr lang="en-US" dirty="0" smtClean="0"/>
          </a:p>
          <a:p>
            <a:pPr lvl="2"/>
            <a:r>
              <a:rPr lang="en-US" dirty="0" smtClean="0"/>
              <a:t>Those considered “</a:t>
            </a:r>
            <a:r>
              <a:rPr lang="en-US" dirty="0"/>
              <a:t>leaders” </a:t>
            </a:r>
            <a:endParaRPr lang="en-US" dirty="0" smtClean="0"/>
          </a:p>
          <a:p>
            <a:pPr lvl="3"/>
            <a:r>
              <a:rPr lang="en-US" dirty="0" smtClean="0"/>
              <a:t>will </a:t>
            </a:r>
            <a:r>
              <a:rPr lang="en-US" dirty="0"/>
              <a:t>have </a:t>
            </a:r>
            <a:r>
              <a:rPr lang="en-US" dirty="0" smtClean="0"/>
              <a:t>greatest </a:t>
            </a:r>
            <a:r>
              <a:rPr lang="en-US" dirty="0"/>
              <a:t>impact on cultivating this type of </a:t>
            </a:r>
            <a:r>
              <a:rPr lang="en-US" dirty="0" smtClean="0"/>
              <a:t>community </a:t>
            </a:r>
          </a:p>
          <a:p>
            <a:pPr lvl="3"/>
            <a:r>
              <a:rPr lang="en-US" dirty="0" smtClean="0"/>
              <a:t>But only if actions </a:t>
            </a:r>
            <a:r>
              <a:rPr lang="en-US" dirty="0"/>
              <a:t>reinforce </a:t>
            </a:r>
            <a:r>
              <a:rPr lang="en-US" dirty="0" smtClean="0"/>
              <a:t>the </a:t>
            </a:r>
            <a:r>
              <a:rPr lang="en-US" dirty="0"/>
              <a:t>ideals. 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 cannot hear what you are saying because your actions speak so loudly.”</a:t>
            </a:r>
          </a:p>
        </p:txBody>
      </p:sp>
    </p:spTree>
    <p:extLst>
      <p:ext uri="{BB962C8B-B14F-4D97-AF65-F5344CB8AC3E}">
        <p14:creationId xmlns:p14="http://schemas.microsoft.com/office/powerpoint/2010/main" val="30386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Questions to Ask To Cultivate Healthy Workplace - Recap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/>
            <a:r>
              <a:rPr lang="en-US" dirty="0" smtClean="0"/>
              <a:t>Do employees perceive the anti-harassment policy has integrity?  </a:t>
            </a:r>
          </a:p>
          <a:p>
            <a:pPr marL="742950" lvl="2" indent="-342900"/>
            <a:r>
              <a:rPr lang="en-US" dirty="0" smtClean="0"/>
              <a:t>(Do we show we care?)</a:t>
            </a:r>
          </a:p>
          <a:p>
            <a:pPr marL="342900" lvl="1" indent="-342900"/>
            <a:r>
              <a:rPr lang="en-US" dirty="0" smtClean="0"/>
              <a:t>Do employees perceive the training as merely litigation risk avoidance, or as an attempt at properly cultivating a healthy workplace? </a:t>
            </a:r>
          </a:p>
          <a:p>
            <a:pPr marL="742950" lvl="2" indent="-342900"/>
            <a:r>
              <a:rPr lang="en-US" dirty="0" smtClean="0"/>
              <a:t>(Is our care “other-minded” or “team-oriented”?)</a:t>
            </a:r>
          </a:p>
          <a:p>
            <a:pPr marL="342900" lvl="1" indent="-342900"/>
            <a:r>
              <a:rPr lang="en-US" dirty="0" smtClean="0"/>
              <a:t>Do employees perceive commitment “at the top”?</a:t>
            </a:r>
          </a:p>
          <a:p>
            <a:pPr marL="742950" lvl="2" indent="-342900"/>
            <a:r>
              <a:rPr lang="en-US" dirty="0" smtClean="0"/>
              <a:t>(Do our actions as managers/leaders conform to our professed ideals?)</a:t>
            </a:r>
            <a:endParaRPr lang="en-US" dirty="0"/>
          </a:p>
          <a:p>
            <a:pPr marL="342900" lvl="1" indent="-342900">
              <a:buClrTx/>
              <a:buSzTx/>
              <a:buBlip>
                <a:blip r:embed="rId2"/>
              </a:buBlip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946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1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543800" cy="2133600"/>
          </a:xfrm>
        </p:spPr>
        <p:txBody>
          <a:bodyPr numCol="1">
            <a:normAutofit/>
          </a:bodyPr>
          <a:lstStyle/>
          <a:p>
            <a:pPr marL="0" indent="0" algn="ctr" eaLnBrk="1" hangingPunct="1">
              <a:buFontTx/>
              <a:buNone/>
            </a:pP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Tim K. Garrett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(615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) 742-6270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2000" dirty="0" smtClean="0">
                <a:solidFill>
                  <a:srgbClr val="199ADB"/>
                </a:solidFill>
                <a:ea typeface="+mj-ea"/>
                <a:cs typeface="+mj-cs"/>
              </a:rPr>
              <a:t>tgarrett@bassberry.com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6786"/>
            <a:ext cx="5486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9144000" cy="2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</a:t>
            </a:r>
            <a:r>
              <a:rPr lang="en-US" sz="2800" dirty="0" smtClean="0"/>
              <a:t>Can an Employer </a:t>
            </a:r>
            <a:br>
              <a:rPr lang="en-US" sz="2800" dirty="0" smtClean="0"/>
            </a:br>
            <a:r>
              <a:rPr lang="en-US" sz="2800" dirty="0" smtClean="0"/>
              <a:t>Reduce Workplace Harassment?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Prevalent Question in Culture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Metoo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Timesup</a:t>
            </a:r>
            <a:endParaRPr lang="en-US" dirty="0" smtClean="0"/>
          </a:p>
          <a:p>
            <a:pPr lvl="1"/>
            <a:r>
              <a:rPr lang="en-US" dirty="0" smtClean="0"/>
              <a:t>But has been a recognized claim since 1986</a:t>
            </a:r>
          </a:p>
          <a:p>
            <a:r>
              <a:rPr lang="en-US" dirty="0" smtClean="0"/>
              <a:t>Savvy employers know:</a:t>
            </a:r>
          </a:p>
          <a:p>
            <a:pPr lvl="1"/>
            <a:r>
              <a:rPr lang="en-US" dirty="0" smtClean="0"/>
              <a:t>Must have policy prohibiting unlawful harassment </a:t>
            </a:r>
          </a:p>
          <a:p>
            <a:pPr lvl="2"/>
            <a:r>
              <a:rPr lang="en-US" dirty="0" smtClean="0"/>
              <a:t>Publicized</a:t>
            </a:r>
          </a:p>
          <a:p>
            <a:pPr lvl="2"/>
            <a:r>
              <a:rPr lang="en-US" dirty="0" smtClean="0"/>
              <a:t>With effective complaint procedure</a:t>
            </a:r>
          </a:p>
          <a:p>
            <a:pPr lvl="1"/>
            <a:r>
              <a:rPr lang="en-US" dirty="0" smtClean="0"/>
              <a:t>Should conduct training </a:t>
            </a:r>
          </a:p>
          <a:p>
            <a:pPr lvl="2"/>
            <a:r>
              <a:rPr lang="en-US" dirty="0" smtClean="0"/>
              <a:t>Managers</a:t>
            </a:r>
          </a:p>
          <a:p>
            <a:pPr lvl="2"/>
            <a:r>
              <a:rPr lang="en-US" dirty="0" smtClean="0"/>
              <a:t>At least train those charged with enforcement</a:t>
            </a:r>
          </a:p>
          <a:p>
            <a:r>
              <a:rPr lang="en-US" dirty="0" smtClean="0"/>
              <a:t>But, Studies show that policy + training not effective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Today’s Presentation – Practical Guidance</a:t>
            </a:r>
          </a:p>
          <a:p>
            <a:pPr lvl="1"/>
            <a:r>
              <a:rPr lang="en-US" dirty="0" smtClean="0"/>
              <a:t>Three questions employers should ask in trying to “cultivate a healthy workplace environment”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067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What is unlawful harassment?</a:t>
            </a:r>
          </a:p>
          <a:p>
            <a:r>
              <a:rPr lang="en-US" dirty="0" smtClean="0">
                <a:cs typeface="Arial" panose="020B0604020202020204" pitchFamily="34" charset="0"/>
              </a:rPr>
              <a:t>A </a:t>
            </a:r>
            <a:r>
              <a:rPr lang="en-US" dirty="0">
                <a:cs typeface="Arial" panose="020B0604020202020204" pitchFamily="34" charset="0"/>
              </a:rPr>
              <a:t>form of “unlawful discrimination,” meaning some differing treatment based upon protected </a:t>
            </a:r>
            <a:r>
              <a:rPr lang="en-US" dirty="0" smtClean="0">
                <a:cs typeface="Arial" panose="020B0604020202020204" pitchFamily="34" charset="0"/>
              </a:rPr>
              <a:t>characteristic</a:t>
            </a:r>
          </a:p>
          <a:p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>
                <a:cs typeface="Arial" panose="020B0604020202020204" pitchFamily="34" charset="0"/>
              </a:rPr>
              <a:t>differing treatment creates a </a:t>
            </a:r>
            <a:r>
              <a:rPr lang="en-US" dirty="0" smtClean="0">
                <a:cs typeface="Arial" panose="020B0604020202020204" pitchFamily="34" charset="0"/>
              </a:rPr>
              <a:t>“hostile </a:t>
            </a:r>
            <a:r>
              <a:rPr lang="en-US" dirty="0">
                <a:cs typeface="Arial" panose="020B0604020202020204" pitchFamily="34" charset="0"/>
              </a:rPr>
              <a:t>work </a:t>
            </a:r>
            <a:r>
              <a:rPr lang="en-US" dirty="0" smtClean="0">
                <a:cs typeface="Arial" panose="020B0604020202020204" pitchFamily="34" charset="0"/>
              </a:rPr>
              <a:t>environment” </a:t>
            </a:r>
            <a:r>
              <a:rPr lang="en-US" dirty="0">
                <a:cs typeface="Arial" panose="020B0604020202020204" pitchFamily="34" charset="0"/>
              </a:rPr>
              <a:t>based upon </a:t>
            </a:r>
            <a:r>
              <a:rPr lang="en-US" dirty="0" smtClean="0">
                <a:cs typeface="Arial" panose="020B0604020202020204" pitchFamily="34" charset="0"/>
              </a:rPr>
              <a:t>that protected characteristic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Unwelcome and severe or pervasive conduct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Directed toward another based on that persons’ “protected status”</a:t>
            </a:r>
          </a:p>
          <a:p>
            <a:pPr lvl="2"/>
            <a:r>
              <a:rPr lang="en-US" dirty="0" smtClean="0">
                <a:cs typeface="Arial" panose="020B0604020202020204" pitchFamily="34" charset="0"/>
              </a:rPr>
              <a:t>Race, sex, religion, age, disability, etc.</a:t>
            </a:r>
          </a:p>
          <a:p>
            <a:pPr lvl="2"/>
            <a:r>
              <a:rPr lang="en-US" dirty="0" smtClean="0">
                <a:cs typeface="Arial" panose="020B0604020202020204" pitchFamily="34" charset="0"/>
              </a:rPr>
              <a:t>Including the employee’s “protected activity”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0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Claim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Victim member of protected “class” (expansive reading in today’s culture)</a:t>
            </a:r>
          </a:p>
          <a:p>
            <a:r>
              <a:rPr lang="en-US" dirty="0" smtClean="0"/>
              <a:t>Harassment based on protected class</a:t>
            </a:r>
          </a:p>
          <a:p>
            <a:r>
              <a:rPr lang="en-US" dirty="0" smtClean="0"/>
              <a:t>Harassment unwelcome and severe or pervasive (objectively and subjectively)</a:t>
            </a:r>
          </a:p>
          <a:p>
            <a:r>
              <a:rPr lang="en-US" dirty="0" smtClean="0"/>
              <a:t>Special elements depending on job title of alleged harasser</a:t>
            </a:r>
          </a:p>
          <a:p>
            <a:pPr lvl="1"/>
            <a:r>
              <a:rPr lang="en-US" dirty="0" smtClean="0"/>
              <a:t>If manager and if tangible job action – no defense </a:t>
            </a:r>
          </a:p>
          <a:p>
            <a:pPr lvl="1"/>
            <a:r>
              <a:rPr lang="en-US" dirty="0" smtClean="0"/>
              <a:t>If manager and hostile environment – defense</a:t>
            </a:r>
          </a:p>
          <a:p>
            <a:pPr lvl="1"/>
            <a:r>
              <a:rPr lang="en-US" dirty="0" smtClean="0"/>
              <a:t>If co-worker – employee has to prove negligence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2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conduct verbal or physical or both?</a:t>
            </a:r>
          </a:p>
          <a:p>
            <a:r>
              <a:rPr lang="en-US" dirty="0" smtClean="0"/>
              <a:t>Frequency of conduct – single incident or pattern?</a:t>
            </a:r>
          </a:p>
          <a:p>
            <a:r>
              <a:rPr lang="en-US" dirty="0" smtClean="0"/>
              <a:t>Patently offensive or “ambiguous”?</a:t>
            </a:r>
          </a:p>
          <a:p>
            <a:r>
              <a:rPr lang="en-US" dirty="0" smtClean="0"/>
              <a:t>Co-worker or manager?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9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panose="020B0604020202020204" pitchFamily="34" charset="0"/>
              </a:rPr>
              <a:t>“</a:t>
            </a:r>
            <a:r>
              <a:rPr lang="en-US" dirty="0" smtClean="0">
                <a:cs typeface="Arial" panose="020B0604020202020204" pitchFamily="34" charset="0"/>
              </a:rPr>
              <a:t>Leering”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panose="020B0604020202020204" pitchFamily="34" charset="0"/>
              </a:rPr>
              <a:t>Shoulder massage or suggestive touching/hugging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panose="020B0604020202020204" pitchFamily="34" charset="0"/>
              </a:rPr>
              <a:t>Leaning over – getting in personal space in offensive manner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panose="020B0604020202020204" pitchFamily="34" charset="0"/>
              </a:rPr>
              <a:t>Inappropriate jokes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panose="020B0604020202020204" pitchFamily="34" charset="0"/>
              </a:rPr>
              <a:t>Taking </a:t>
            </a:r>
            <a:r>
              <a:rPr lang="en-US" dirty="0">
                <a:cs typeface="Arial" panose="020B0604020202020204" pitchFamily="34" charset="0"/>
              </a:rPr>
              <a:t>about personal sex life</a:t>
            </a:r>
            <a:endParaRPr lang="en-US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Questions to Ask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Do employees perceive the anti-harassment policy has integrity?</a:t>
            </a:r>
          </a:p>
          <a:p>
            <a:pPr marL="342900" lvl="1" indent="-342900"/>
            <a:r>
              <a:rPr lang="en-US" dirty="0" smtClean="0"/>
              <a:t>Do employees perceive the training as merely litigation risk avoidance, or as an attempt at properly cultivating a healthy workplace?</a:t>
            </a:r>
          </a:p>
          <a:p>
            <a:pPr marL="342900" lvl="1" indent="-342900"/>
            <a:r>
              <a:rPr lang="en-US" dirty="0" smtClean="0"/>
              <a:t>Do employees perceive commitment “at the top”?</a:t>
            </a:r>
            <a:endParaRPr lang="en-US" dirty="0"/>
          </a:p>
          <a:p>
            <a:pPr marL="342900" lvl="1" indent="-342900">
              <a:buClrTx/>
              <a:buSzTx/>
              <a:buBlip>
                <a:blip r:embed="rId2"/>
              </a:buBlip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46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Do Employees Perceive </a:t>
            </a:r>
            <a:r>
              <a:rPr lang="en-US" sz="2800" dirty="0"/>
              <a:t>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Policy Has integrity</a:t>
            </a:r>
            <a:r>
              <a:rPr lang="en-US" sz="2800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/>
            <a:r>
              <a:rPr lang="en-US" dirty="0" smtClean="0"/>
              <a:t>This </a:t>
            </a:r>
            <a:r>
              <a:rPr lang="en-US" dirty="0"/>
              <a:t>is revealed in the small details, not the “big” complaints</a:t>
            </a:r>
            <a:r>
              <a:rPr lang="en-US" dirty="0" smtClean="0"/>
              <a:t>.</a:t>
            </a:r>
          </a:p>
          <a:p>
            <a:pPr marL="342900" lvl="1" indent="-342900"/>
            <a:r>
              <a:rPr lang="en-US" dirty="0" smtClean="0"/>
              <a:t>Do management’s actions </a:t>
            </a:r>
            <a:r>
              <a:rPr lang="en-US" dirty="0"/>
              <a:t>inform employees that management cares about their concerns?  </a:t>
            </a:r>
            <a:endParaRPr lang="en-US" dirty="0" smtClean="0"/>
          </a:p>
          <a:p>
            <a:pPr marL="742950" lvl="2" indent="-342900"/>
            <a:r>
              <a:rPr lang="en-US" dirty="0"/>
              <a:t>Or, are </a:t>
            </a:r>
            <a:r>
              <a:rPr lang="en-US" dirty="0" smtClean="0"/>
              <a:t>seemingly “minor” </a:t>
            </a:r>
            <a:r>
              <a:rPr lang="en-US" dirty="0"/>
              <a:t>complaints dismissed as </a:t>
            </a:r>
            <a:r>
              <a:rPr lang="en-US" dirty="0" smtClean="0"/>
              <a:t>unimportant  </a:t>
            </a:r>
            <a:endParaRPr lang="en-US" dirty="0"/>
          </a:p>
          <a:p>
            <a:pPr marL="742950" lvl="2" indent="-342900"/>
            <a:r>
              <a:rPr lang="en-US" dirty="0" smtClean="0"/>
              <a:t>In </a:t>
            </a:r>
            <a:r>
              <a:rPr lang="en-US" dirty="0"/>
              <a:t>life we learn the seemingly little things become the big </a:t>
            </a:r>
            <a:r>
              <a:rPr lang="en-US" dirty="0" smtClean="0"/>
              <a:t>things</a:t>
            </a:r>
          </a:p>
          <a:p>
            <a:pPr marL="742950" lvl="2" indent="-342900"/>
            <a:r>
              <a:rPr lang="en-US" dirty="0"/>
              <a:t>Seat-belt story  </a:t>
            </a:r>
          </a:p>
          <a:p>
            <a:pPr marL="342900" lvl="1" indent="-342900"/>
            <a:r>
              <a:rPr lang="en-US" dirty="0" smtClean="0"/>
              <a:t>Enforcement must </a:t>
            </a:r>
            <a:r>
              <a:rPr lang="en-US" dirty="0"/>
              <a:t>balance the interests of various </a:t>
            </a:r>
            <a:r>
              <a:rPr lang="en-US" dirty="0" smtClean="0"/>
              <a:t>constituencies</a:t>
            </a:r>
          </a:p>
          <a:p>
            <a:pPr marL="742950" lvl="2" indent="-342900"/>
            <a:r>
              <a:rPr lang="en-US" dirty="0" smtClean="0"/>
              <a:t>Victim </a:t>
            </a:r>
          </a:p>
          <a:p>
            <a:pPr marL="742950" lvl="2" indent="-342900"/>
            <a:r>
              <a:rPr lang="en-US" dirty="0" smtClean="0"/>
              <a:t>Alleged harasser</a:t>
            </a:r>
          </a:p>
          <a:p>
            <a:pPr marL="742950" lvl="2" indent="-342900"/>
            <a:r>
              <a:rPr lang="en-US" dirty="0" smtClean="0"/>
              <a:t>Other </a:t>
            </a:r>
            <a:r>
              <a:rPr lang="en-US" dirty="0"/>
              <a:t>employees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Process itself </a:t>
            </a:r>
          </a:p>
          <a:p>
            <a:pPr marL="742950" lvl="2" indent="-342900"/>
            <a:r>
              <a:rPr lang="en-US" dirty="0" smtClean="0"/>
              <a:t>Balance </a:t>
            </a:r>
            <a:r>
              <a:rPr lang="en-US" dirty="0"/>
              <a:t>under-reacting (management does not care) </a:t>
            </a:r>
            <a:r>
              <a:rPr lang="en-US" dirty="0" smtClean="0"/>
              <a:t>and over-reacting </a:t>
            </a:r>
            <a:r>
              <a:rPr lang="en-US" dirty="0"/>
              <a:t>(complaints potentially can become misused</a:t>
            </a:r>
            <a:r>
              <a:rPr lang="en-US" dirty="0" smtClean="0"/>
              <a:t>)</a:t>
            </a:r>
          </a:p>
          <a:p>
            <a:pPr marL="742950" lvl="2" indent="-342900"/>
            <a:r>
              <a:rPr lang="en-US" dirty="0" smtClean="0"/>
              <a:t>Example – what do you do with anonymous complaint?</a:t>
            </a:r>
            <a:endParaRPr lang="en-US" dirty="0"/>
          </a:p>
          <a:p>
            <a:pPr marL="342900" lvl="1" indent="-342900">
              <a:buClrTx/>
              <a:buSzTx/>
              <a:buBlip>
                <a:blip r:embed="rId2"/>
              </a:buBlip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99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Training – Merely Litigation Risk Avoidance?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Is training for information or for transformation?</a:t>
            </a:r>
          </a:p>
          <a:p>
            <a:pPr lvl="1"/>
            <a:r>
              <a:rPr lang="en-US" dirty="0" smtClean="0"/>
              <a:t>Information</a:t>
            </a:r>
          </a:p>
          <a:p>
            <a:pPr lvl="2"/>
            <a:r>
              <a:rPr lang="en-US" dirty="0"/>
              <a:t>Here are the rules and policies</a:t>
            </a:r>
          </a:p>
          <a:p>
            <a:pPr lvl="2"/>
            <a:r>
              <a:rPr lang="en-US" dirty="0"/>
              <a:t>Don’t do that</a:t>
            </a:r>
          </a:p>
          <a:p>
            <a:pPr lvl="2"/>
            <a:r>
              <a:rPr lang="en-US" dirty="0"/>
              <a:t>No wonder training not effective</a:t>
            </a:r>
            <a:endParaRPr lang="en-US" dirty="0" smtClean="0"/>
          </a:p>
          <a:p>
            <a:pPr lvl="1"/>
            <a:r>
              <a:rPr lang="en-US" dirty="0" smtClean="0"/>
              <a:t>Worse – here are the rules, obey or we get sued (or you get fired)</a:t>
            </a:r>
          </a:p>
          <a:p>
            <a:pPr lvl="2"/>
            <a:r>
              <a:rPr lang="en-US" dirty="0" smtClean="0"/>
              <a:t>Fear-based only (parent example) </a:t>
            </a:r>
          </a:p>
          <a:p>
            <a:pPr lvl="2"/>
            <a:r>
              <a:rPr lang="en-US" dirty="0" smtClean="0"/>
              <a:t>Compliance suffers – message could be heard – “cover it up” </a:t>
            </a:r>
          </a:p>
          <a:p>
            <a:pPr lvl="2"/>
            <a:r>
              <a:rPr lang="en-US" dirty="0" smtClean="0"/>
              <a:t>Message also – Company cares only about its risk, not about its employees</a:t>
            </a:r>
          </a:p>
          <a:p>
            <a:pPr lvl="2"/>
            <a:r>
              <a:rPr lang="en-US" dirty="0" smtClean="0"/>
              <a:t>Not a healthy narrative</a:t>
            </a:r>
          </a:p>
          <a:p>
            <a:pPr lvl="2"/>
            <a:r>
              <a:rPr lang="en-US" dirty="0" smtClean="0"/>
              <a:t>“Most valuable asset” policy</a:t>
            </a:r>
          </a:p>
          <a:p>
            <a:pPr lvl="1"/>
            <a:r>
              <a:rPr lang="en-US" dirty="0" smtClean="0"/>
              <a:t>Transformation – What are the reasons for the rules?  What are the purposes </a:t>
            </a:r>
            <a:r>
              <a:rPr lang="en-US" dirty="0"/>
              <a:t>behind policies?  </a:t>
            </a:r>
            <a:endParaRPr lang="en-US" dirty="0" smtClean="0"/>
          </a:p>
          <a:p>
            <a:pPr lvl="2"/>
            <a:r>
              <a:rPr lang="en-US" dirty="0" smtClean="0"/>
              <a:t>Can our management team articulate those deeper purposes?</a:t>
            </a:r>
          </a:p>
        </p:txBody>
      </p:sp>
    </p:spTree>
    <p:extLst>
      <p:ext uri="{BB962C8B-B14F-4D97-AF65-F5344CB8AC3E}">
        <p14:creationId xmlns:p14="http://schemas.microsoft.com/office/powerpoint/2010/main" val="166171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894</Words>
  <Application>Microsoft Office PowerPoint</Application>
  <PresentationFormat>On-screen Show (4:3)</PresentationFormat>
  <Paragraphs>125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How to Reduce Harassment in the Workplace?  Questions Employers Should Pose </vt:lpstr>
      <vt:lpstr>How Can an Employer  Reduce Workplace Harassment? </vt:lpstr>
      <vt:lpstr>Refresher</vt:lpstr>
      <vt:lpstr>Elements of Claim </vt:lpstr>
      <vt:lpstr>Factors Considered</vt:lpstr>
      <vt:lpstr>Examples</vt:lpstr>
      <vt:lpstr>Questions to Ask</vt:lpstr>
      <vt:lpstr>Do Employees Perceive the  Policy Has integrity?</vt:lpstr>
      <vt:lpstr>Training – Merely Litigation Risk Avoidance? </vt:lpstr>
      <vt:lpstr>Training – Merely Litigation Risk Avoidance? (cont’d) </vt:lpstr>
      <vt:lpstr>Training – Merely Litigation Risk Avoidance? (cont’d) </vt:lpstr>
      <vt:lpstr>Do my employees perceive this tone “at the top”? </vt:lpstr>
      <vt:lpstr>Questions to Ask To Cultivate Healthy Workplace - Recap</vt:lpstr>
      <vt:lpstr>Thanks!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Proper Tone  In Relationship Management: How to be Andy In a Barney World </dc:title>
  <cp:lastModifiedBy>Garrett, Tim</cp:lastModifiedBy>
  <cp:revision>18</cp:revision>
  <dcterms:modified xsi:type="dcterms:W3CDTF">2018-06-05T14:32:10Z</dcterms:modified>
</cp:coreProperties>
</file>